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C6142-91D6-4321-BBB1-984188C84406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8378E-596B-4DD5-B5D2-222AB0D5F9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94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02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3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596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61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54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76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38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26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47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33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83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BA92C-DD21-4AF5-A75B-B3996B04767D}" type="datetimeFigureOut">
              <a:rPr lang="ko-KR" altLang="en-US" smtClean="0"/>
              <a:t>2025-04-25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AA19-43CD-4F81-B34F-67071BBCE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68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8" name="Picture 67" descr="D:\share\고분자학회로고-투명한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985" y="459583"/>
            <a:ext cx="370284" cy="38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9" name="Picture 2" descr="분자의 무료 일러스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40"/>
          <a:stretch>
            <a:fillRect/>
          </a:stretch>
        </p:blipFill>
        <p:spPr bwMode="auto">
          <a:xfrm>
            <a:off x="0" y="0"/>
            <a:ext cx="9144000" cy="77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0" name="Picture 67" descr="D:\share\고분자학회로고-투명한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9" y="292895"/>
            <a:ext cx="370285" cy="38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1" name="Objec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2555081" cy="97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2" name="TextBox 12"/>
          <p:cNvSpPr txBox="1">
            <a:spLocks noChangeArrowheads="1"/>
          </p:cNvSpPr>
          <p:nvPr/>
        </p:nvSpPr>
        <p:spPr bwMode="auto">
          <a:xfrm>
            <a:off x="169069" y="197973"/>
            <a:ext cx="7124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kumimoji="0" lang="ko-KR" altLang="en-US" sz="2800" b="1" dirty="0" err="1" smtClean="0">
                <a:solidFill>
                  <a:schemeClr val="bg1"/>
                </a:solidFill>
                <a:ea typeface="맑은 고딕" pitchFamily="50" charset="-127"/>
              </a:rPr>
              <a:t>춘추계</a:t>
            </a:r>
            <a:r>
              <a:rPr kumimoji="0" lang="ko-KR" altLang="en-US" sz="2800" b="1" dirty="0" smtClean="0">
                <a:solidFill>
                  <a:schemeClr val="bg1"/>
                </a:solidFill>
                <a:ea typeface="맑은 고딕" pitchFamily="50" charset="-127"/>
              </a:rPr>
              <a:t> 학술대회 현황</a:t>
            </a:r>
            <a:endParaRPr kumimoji="0" lang="ko-KR" altLang="en-US" sz="2800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16" name="표 1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60019"/>
              </p:ext>
            </p:extLst>
          </p:nvPr>
        </p:nvGraphicFramePr>
        <p:xfrm>
          <a:off x="841774" y="3363839"/>
          <a:ext cx="7660386" cy="1512168"/>
        </p:xfrm>
        <a:graphic>
          <a:graphicData uri="http://schemas.openxmlformats.org/drawingml/2006/table">
            <a:tbl>
              <a:tblPr/>
              <a:tblGrid>
                <a:gridCol w="774599">
                  <a:extLst>
                    <a:ext uri="{9D8B030D-6E8A-4147-A177-3AD203B41FA5}"/>
                  </a:extLst>
                </a:gridCol>
                <a:gridCol w="523114">
                  <a:extLst>
                    <a:ext uri="{9D8B030D-6E8A-4147-A177-3AD203B41FA5}"/>
                  </a:extLst>
                </a:gridCol>
                <a:gridCol w="919530"/>
                <a:gridCol w="919530">
                  <a:extLst>
                    <a:ext uri="{9D8B030D-6E8A-4147-A177-3AD203B41FA5}"/>
                  </a:extLst>
                </a:gridCol>
                <a:gridCol w="933477">
                  <a:extLst>
                    <a:ext uri="{9D8B030D-6E8A-4147-A177-3AD203B41FA5}"/>
                  </a:extLst>
                </a:gridCol>
                <a:gridCol w="868911">
                  <a:extLst>
                    <a:ext uri="{9D8B030D-6E8A-4147-A177-3AD203B41FA5}"/>
                  </a:extLst>
                </a:gridCol>
                <a:gridCol w="907075">
                  <a:extLst>
                    <a:ext uri="{9D8B030D-6E8A-4147-A177-3AD203B41FA5}"/>
                  </a:extLst>
                </a:gridCol>
                <a:gridCol w="907075"/>
                <a:gridCol w="907075"/>
              </a:tblGrid>
              <a:tr h="211118"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2025</a:t>
                      </a:r>
                      <a:r>
                        <a:rPr lang="ko-KR" altLang="en-US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</a:p>
                  </a:txBody>
                  <a:tcPr marL="13433" marR="13433" marT="10046" marB="1004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  <a:endParaRPr lang="ko-KR" altLang="en-US" sz="1100" b="1" kern="0" spc="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46" marB="1004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100" b="1" kern="0" spc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  <a:endParaRPr lang="ko-KR" altLang="en-US" sz="1100" b="1" kern="0" spc="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46" marB="1004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</a:p>
                  </a:txBody>
                  <a:tcPr marL="13433" marR="13433" marT="10046" marB="1004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</a:p>
                  </a:txBody>
                  <a:tcPr marL="13433" marR="13433" marT="10046" marB="1004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2022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2022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60210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사전</a:t>
                      </a:r>
                      <a:endParaRPr lang="en-US" altLang="ko-KR" sz="1100" b="1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등록자수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482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513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444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540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393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389</a:t>
                      </a:r>
                      <a:endParaRPr lang="en-US" sz="1100" kern="0" spc="0" dirty="0">
                        <a:solidFill>
                          <a:srgbClr val="000066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400" marB="1340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332</a:t>
                      </a:r>
                    </a:p>
                  </a:txBody>
                  <a:tcPr marL="17909" marR="17909" marT="13394" marB="1339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2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1,191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1,314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947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1,355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1,110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1,060</a:t>
                      </a:r>
                      <a:endParaRPr lang="en-US" sz="1100" kern="0" spc="0" dirty="0">
                        <a:solidFill>
                          <a:srgbClr val="000066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400" marB="1340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977</a:t>
                      </a:r>
                    </a:p>
                  </a:txBody>
                  <a:tcPr marL="17909" marR="17909" marT="13394" marB="1339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2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1,673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1,827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1,391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1,895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1,503</a:t>
                      </a: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66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1,449</a:t>
                      </a:r>
                      <a:endParaRPr lang="en-US" sz="1100" kern="0" spc="0" dirty="0">
                        <a:solidFill>
                          <a:srgbClr val="000066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400" marB="1340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1,309</a:t>
                      </a:r>
                    </a:p>
                  </a:txBody>
                  <a:tcPr marL="17909" marR="17909" marT="13394" marB="1339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210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총 등록인원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2,229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2,392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1,923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2,532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2,356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2,098</a:t>
                      </a:r>
                      <a:endParaRPr lang="ko-KR" altLang="en-US" sz="1100" kern="0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400" marB="1340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1,977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394" marB="1339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60210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사전등록 비율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75%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76%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72%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75%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64%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3" marR="13433" marT="10050" marB="1005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69%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400" marB="1340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66%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9" marR="17909" marT="13394" marB="1339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7" name="Text Box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788195" y="3003798"/>
            <a:ext cx="40290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7325" indent="-187325" fontAlgn="auto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Font typeface="Arial" pitchFamily="34" charset="0"/>
              <a:buChar char="•"/>
              <a:defRPr/>
            </a:pPr>
            <a:r>
              <a:rPr kumimoji="0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춘</a:t>
            </a: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·</a:t>
            </a:r>
            <a:r>
              <a:rPr kumimoji="0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추계 학술대회 등록 현황 </a:t>
            </a:r>
            <a:endParaRPr kumimoji="0"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sp>
        <p:nvSpPr>
          <p:cNvPr id="18" name="Text Box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776289" y="1101439"/>
            <a:ext cx="33051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7325" indent="-187325" fontAlgn="auto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Font typeface="Arial" pitchFamily="34" charset="0"/>
              <a:buChar char="•"/>
              <a:defRPr/>
            </a:pPr>
            <a:r>
              <a:rPr kumimoji="0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춘</a:t>
            </a: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·</a:t>
            </a:r>
            <a:r>
              <a:rPr kumimoji="0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추계 학술대회 논문접수 현황 </a:t>
            </a:r>
            <a:endParaRPr kumimoji="0"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graphicFrame>
        <p:nvGraphicFramePr>
          <p:cNvPr id="19" name="표 18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481342"/>
              </p:ext>
            </p:extLst>
          </p:nvPr>
        </p:nvGraphicFramePr>
        <p:xfrm>
          <a:off x="839391" y="1435004"/>
          <a:ext cx="7689146" cy="1352768"/>
        </p:xfrm>
        <a:graphic>
          <a:graphicData uri="http://schemas.openxmlformats.org/drawingml/2006/table">
            <a:tbl>
              <a:tblPr/>
              <a:tblGrid>
                <a:gridCol w="1081660">
                  <a:extLst>
                    <a:ext uri="{9D8B030D-6E8A-4147-A177-3AD203B41FA5}"/>
                  </a:extLst>
                </a:gridCol>
                <a:gridCol w="906886"/>
                <a:gridCol w="906886">
                  <a:extLst>
                    <a:ext uri="{9D8B030D-6E8A-4147-A177-3AD203B41FA5}"/>
                  </a:extLst>
                </a:gridCol>
                <a:gridCol w="930818">
                  <a:extLst>
                    <a:ext uri="{9D8B030D-6E8A-4147-A177-3AD203B41FA5}"/>
                  </a:extLst>
                </a:gridCol>
                <a:gridCol w="977949">
                  <a:extLst>
                    <a:ext uri="{9D8B030D-6E8A-4147-A177-3AD203B41FA5}"/>
                  </a:extLst>
                </a:gridCol>
                <a:gridCol w="961649">
                  <a:extLst>
                    <a:ext uri="{9D8B030D-6E8A-4147-A177-3AD203B41FA5}"/>
                  </a:extLst>
                </a:gridCol>
                <a:gridCol w="961649"/>
                <a:gridCol w="961649"/>
              </a:tblGrid>
              <a:tr h="2142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ko-KR" altLang="en-US" sz="900" b="1" kern="0" spc="50" dirty="0"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2025</a:t>
                      </a:r>
                      <a:r>
                        <a:rPr lang="ko-KR" altLang="en-US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  <a:endParaRPr lang="ko-KR" altLang="en-US" sz="1100" b="1" kern="0" spc="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100" b="1" kern="0" spc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  <a:endParaRPr lang="ko-KR" altLang="en-US" sz="1100" b="1" kern="0" spc="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100" b="1" kern="0" spc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  <a:endParaRPr lang="ko-KR" altLang="en-US" sz="1100" b="1" kern="0" spc="0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2022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추계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2022</a:t>
                      </a:r>
                      <a:r>
                        <a:rPr lang="ko-KR" altLang="en-US" sz="1100" b="1" kern="0" spc="0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춘계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76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초청특강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433" marR="13433" marT="10068" marB="10068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76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특강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433" marR="13433" marT="10068" marB="10068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167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204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163</a:t>
                      </a:r>
                      <a:endParaRPr lang="en-US" sz="1100" kern="0" spc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159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167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138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76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구두발표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433" marR="13433" marT="10068" marB="10068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206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182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157</a:t>
                      </a:r>
                      <a:endParaRPr lang="en-US" sz="1100" kern="0" spc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169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151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93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76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포스터발표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433" marR="13433" marT="10068" marB="10068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862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924</a:t>
                      </a:r>
                      <a:endParaRPr lang="en-US" sz="1100" kern="0" spc="0" dirty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252525"/>
                          </a:solidFill>
                          <a:effectLst/>
                          <a:latin typeface="맑은 고딕"/>
                          <a:ea typeface="맑은 고딕"/>
                        </a:rPr>
                        <a:t>784</a:t>
                      </a:r>
                      <a:endParaRPr lang="en-US" sz="1100" kern="0" spc="0">
                        <a:solidFill>
                          <a:srgbClr val="252525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1,006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815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825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809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7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합 계</a:t>
                      </a:r>
                      <a:endParaRPr kumimoji="0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1,237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1,312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1,106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1,382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1,127</a:t>
                      </a:r>
                    </a:p>
                  </a:txBody>
                  <a:tcPr marL="13430" marR="13430" marT="10063" marB="10063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1,098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1,042</a:t>
                      </a:r>
                    </a:p>
                  </a:txBody>
                  <a:tcPr marL="13432" marR="13432" marT="10064" marB="10064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4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분자의 무료 일러스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40"/>
          <a:stretch>
            <a:fillRect/>
          </a:stretch>
        </p:blipFill>
        <p:spPr bwMode="auto">
          <a:xfrm>
            <a:off x="0" y="0"/>
            <a:ext cx="9144000" cy="77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7" descr="D:\share\고분자학회로고-투명한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9" y="292895"/>
            <a:ext cx="370285" cy="38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jec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2555081" cy="97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169069" y="197973"/>
            <a:ext cx="7124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pitchFamily="50" charset="-127"/>
              </a:defRPr>
            </a:lvl9pPr>
          </a:lstStyle>
          <a:p>
            <a:pPr eaLnBrk="1" hangingPunct="1"/>
            <a:r>
              <a:rPr kumimoji="0" lang="ko-KR" altLang="en-US" sz="2800" b="1" dirty="0" err="1" smtClean="0">
                <a:solidFill>
                  <a:schemeClr val="bg1"/>
                </a:solidFill>
                <a:ea typeface="맑은 고딕" pitchFamily="50" charset="-127"/>
              </a:rPr>
              <a:t>춘추계</a:t>
            </a:r>
            <a:r>
              <a:rPr kumimoji="0" lang="ko-KR" altLang="en-US" sz="2800" b="1" dirty="0" smtClean="0">
                <a:solidFill>
                  <a:schemeClr val="bg1"/>
                </a:solidFill>
                <a:ea typeface="맑은 고딕" pitchFamily="50" charset="-127"/>
              </a:rPr>
              <a:t> 학술대회 현황</a:t>
            </a:r>
            <a:endParaRPr kumimoji="0" lang="ko-KR" altLang="en-US" sz="2800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620012" y="1557337"/>
          <a:ext cx="2916047" cy="2377444"/>
        </p:xfrm>
        <a:graphic>
          <a:graphicData uri="http://schemas.openxmlformats.org/drawingml/2006/table">
            <a:tbl>
              <a:tblPr/>
              <a:tblGrid>
                <a:gridCol w="1404112"/>
                <a:gridCol w="1511935"/>
              </a:tblGrid>
              <a:tr h="247396"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2016~2024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현황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2024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추계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부산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2024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춘계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31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33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17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19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2023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추계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2023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춘계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대전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23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26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45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50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2022 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추계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대구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2022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춘계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대전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</a:tr>
              <a:tr h="23469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31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37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31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33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2021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추계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2019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추계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FA5"/>
                    </a:solidFill>
                  </a:tcPr>
                </a:tc>
              </a:tr>
              <a:tr h="24739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19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22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24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개회사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26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개부스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894149"/>
              </p:ext>
            </p:extLst>
          </p:nvPr>
        </p:nvGraphicFramePr>
        <p:xfrm>
          <a:off x="5076056" y="763421"/>
          <a:ext cx="3240360" cy="4335528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240360"/>
              </a:tblGrid>
              <a:tr h="2456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dirty="0" smtClean="0">
                          <a:effectLst/>
                          <a:latin typeface="+mj-lt"/>
                        </a:rPr>
                        <a:t>2025</a:t>
                      </a:r>
                      <a:r>
                        <a:rPr lang="ko-KR" altLang="en-US" sz="1100" b="0" dirty="0" smtClean="0">
                          <a:effectLst/>
                          <a:latin typeface="+mj-lt"/>
                        </a:rPr>
                        <a:t>년도 </a:t>
                      </a:r>
                      <a:r>
                        <a:rPr lang="ko-KR" sz="1100" b="0" dirty="0" smtClean="0">
                          <a:effectLst/>
                          <a:latin typeface="+mj-lt"/>
                        </a:rPr>
                        <a:t>부스참가 </a:t>
                      </a:r>
                      <a:r>
                        <a:rPr lang="ko-KR" sz="1100" b="0" dirty="0" err="1">
                          <a:effectLst/>
                          <a:latin typeface="+mj-lt"/>
                        </a:rPr>
                        <a:t>업체명</a:t>
                      </a:r>
                      <a:r>
                        <a:rPr lang="ko-KR" sz="11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– 21</a:t>
                      </a:r>
                      <a:r>
                        <a:rPr lang="ko-KR" sz="1100" b="0" dirty="0">
                          <a:effectLst/>
                          <a:latin typeface="+mj-lt"/>
                        </a:rPr>
                        <a:t>개 업체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수림교역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주식회사 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위브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아텍엘티에스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한국고분자소재연구조합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케이엔에프뉴베르거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유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케미칼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주식회사 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오티에스테크놀러지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주식회사 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유뱃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유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워터스코리아</a:t>
                      </a:r>
                      <a:endParaRPr lang="ko-KR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유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워터스코리아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-TA Instruments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한국쇼코츠쇼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인실리코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넥스트론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파크시스템스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티에스싸이언스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자연과학 주식회사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한국과학기술연구원 복합소재기술연구소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 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두산 전자사업본사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엔파티클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인천대학교 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산학협력단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  <a:tr h="1945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주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r>
                        <a:rPr lang="ko-KR" sz="1000" b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세진씨아이</a:t>
                      </a:r>
                      <a:endParaRPr lang="ko-KR" sz="10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굴림"/>
                      </a:endParaRPr>
                    </a:p>
                  </a:txBody>
                  <a:tcPr marL="46137" marR="4613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299</Words>
  <Application>Microsoft Office PowerPoint</Application>
  <PresentationFormat>화면 슬라이드 쇼(16:9)</PresentationFormat>
  <Paragraphs>139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7</cp:revision>
  <dcterms:created xsi:type="dcterms:W3CDTF">2025-04-25T06:01:52Z</dcterms:created>
  <dcterms:modified xsi:type="dcterms:W3CDTF">2025-04-25T07:25:27Z</dcterms:modified>
</cp:coreProperties>
</file>